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7"/>
  </p:notesMasterIdLst>
  <p:handoutMasterIdLst>
    <p:handoutMasterId r:id="rId8"/>
  </p:handoutMasterIdLst>
  <p:sldIdLst>
    <p:sldId id="273" r:id="rId2"/>
    <p:sldId id="278" r:id="rId3"/>
    <p:sldId id="279" r:id="rId4"/>
    <p:sldId id="280" r:id="rId5"/>
    <p:sldId id="281" r:id="rId6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F34"/>
    <a:srgbClr val="E41522"/>
    <a:srgbClr val="BED000"/>
    <a:srgbClr val="28746D"/>
    <a:srgbClr val="80BA27"/>
    <a:srgbClr val="00A6A5"/>
    <a:srgbClr val="A58275"/>
    <a:srgbClr val="009C46"/>
    <a:srgbClr val="023F86"/>
    <a:srgbClr val="622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98513" autoAdjust="0"/>
  </p:normalViewPr>
  <p:slideViewPr>
    <p:cSldViewPr>
      <p:cViewPr varScale="1">
        <p:scale>
          <a:sx n="114" d="100"/>
          <a:sy n="114" d="100"/>
        </p:scale>
        <p:origin x="710" y="9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F8BF8-9287-4DDC-869A-7C47FD826357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C6255-7D52-4B40-88DF-7F89EEA874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4521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61C72-ACA1-436D-87F6-DF3FD1D6A40D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2B3D7-92D8-4407-A0B2-142837B2C38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0854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- chiffre cl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433959"/>
            <a:ext cx="8229600" cy="857250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2355726"/>
            <a:ext cx="8280920" cy="86409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Texte ou chiffre clé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fr-FR" dirty="0"/>
          </a:p>
          <a:p>
            <a:pPr lv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87616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pour une image  2"/>
          <p:cNvSpPr>
            <a:spLocks noGrp="1"/>
          </p:cNvSpPr>
          <p:nvPr>
            <p:ph type="pic" idx="15" hasCustomPrompt="1"/>
          </p:nvPr>
        </p:nvSpPr>
        <p:spPr>
          <a:xfrm>
            <a:off x="539552" y="1257098"/>
            <a:ext cx="5472608" cy="35690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Cliquer sur l’icône pour insérer votre image</a:t>
            </a:r>
            <a:endParaRPr lang="fr-FR" dirty="0"/>
          </a:p>
        </p:txBody>
      </p:sp>
      <p:sp>
        <p:nvSpPr>
          <p:cNvPr id="19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156176" y="1257098"/>
            <a:ext cx="2520280" cy="109862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Mot clé</a:t>
            </a:r>
            <a:br>
              <a:rPr lang="fr-FR" dirty="0"/>
            </a:br>
            <a:r>
              <a:rPr lang="fr-FR" dirty="0"/>
              <a:t>(si besoin)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56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vidé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1433959"/>
            <a:ext cx="8229600" cy="561727"/>
          </a:xfrm>
          <a:prstGeom prst="rect">
            <a:avLst/>
          </a:prstGeom>
        </p:spPr>
        <p:txBody>
          <a:bodyPr/>
          <a:lstStyle>
            <a:lvl1pPr algn="l">
              <a:defRPr sz="3000" b="1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dirty="0"/>
              <a:t>Modifiez le titre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5364088" y="2139702"/>
            <a:ext cx="3312368" cy="3600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Modifiez la légende ou le lien</a:t>
            </a:r>
          </a:p>
        </p:txBody>
      </p:sp>
      <p:sp>
        <p:nvSpPr>
          <p:cNvPr id="8" name="Espace réservé de l'élément multimédia 7"/>
          <p:cNvSpPr>
            <a:spLocks noGrp="1"/>
          </p:cNvSpPr>
          <p:nvPr>
            <p:ph type="media" sz="quarter" idx="10" hasCustomPrompt="1"/>
          </p:nvPr>
        </p:nvSpPr>
        <p:spPr>
          <a:xfrm>
            <a:off x="467545" y="2139702"/>
            <a:ext cx="4752528" cy="2681885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 sz="32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Cliquer sur l’icône pour insérer votre vidéo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7909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5020022"/>
            <a:ext cx="9144000" cy="144016"/>
          </a:xfrm>
          <a:prstGeom prst="rect">
            <a:avLst/>
          </a:prstGeom>
          <a:solidFill>
            <a:srgbClr val="E415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6901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shade val="67500"/>
                <a:satMod val="115000"/>
              </a:srgbClr>
            </a:gs>
            <a:gs pos="100000">
              <a:srgbClr val="FF000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05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8" r:id="rId2"/>
    <p:sldLayoutId id="2147483697" r:id="rId3"/>
    <p:sldLayoutId id="2147483695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59595"/>
            <a:ext cx="3941178" cy="141052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79912" y="1025543"/>
            <a:ext cx="5122912" cy="1120871"/>
          </a:xfrm>
        </p:spPr>
        <p:txBody>
          <a:bodyPr/>
          <a:lstStyle/>
          <a:p>
            <a:pPr algn="ctr"/>
            <a:r>
              <a:rPr lang="fr-FR" dirty="0"/>
              <a:t>Institut </a:t>
            </a:r>
            <a:br>
              <a:rPr lang="fr-FR" dirty="0"/>
            </a:br>
            <a:r>
              <a:rPr lang="fr-FR" dirty="0"/>
              <a:t>Technique de l’Horticulture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3676518" y="2570123"/>
            <a:ext cx="5329699" cy="792088"/>
          </a:xfrm>
        </p:spPr>
        <p:txBody>
          <a:bodyPr/>
          <a:lstStyle/>
          <a:p>
            <a:pPr algn="ctr"/>
            <a:r>
              <a:rPr lang="fr-FR" sz="1600" dirty="0"/>
              <a:t>Recherche pour les professionnels de la filière</a:t>
            </a:r>
          </a:p>
          <a:p>
            <a:pPr algn="ctr"/>
            <a:r>
              <a:rPr lang="fr-FR" sz="1600" dirty="0"/>
              <a:t>Conseil et accompagnement des entreprises</a:t>
            </a:r>
          </a:p>
        </p:txBody>
      </p:sp>
      <p:sp>
        <p:nvSpPr>
          <p:cNvPr id="5" name="Espace réservé du texte 2"/>
          <p:cNvSpPr txBox="1">
            <a:spLocks/>
          </p:cNvSpPr>
          <p:nvPr/>
        </p:nvSpPr>
        <p:spPr>
          <a:xfrm>
            <a:off x="3573125" y="3606620"/>
            <a:ext cx="5329699" cy="79208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Réseau national d’expérimentation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10 stations sur l’ensemble du territoire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/>
              <a:t>Partenariat avec des laboratoires de recherche</a:t>
            </a:r>
          </a:p>
        </p:txBody>
      </p:sp>
      <p:sp>
        <p:nvSpPr>
          <p:cNvPr id="6" name="Espace réservé du texte 2"/>
          <p:cNvSpPr txBox="1">
            <a:spLocks/>
          </p:cNvSpPr>
          <p:nvPr/>
        </p:nvSpPr>
        <p:spPr>
          <a:xfrm>
            <a:off x="148135" y="3096770"/>
            <a:ext cx="3424990" cy="1269386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kern="1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b="1" dirty="0"/>
              <a:t>Maxime VAUTIER</a:t>
            </a:r>
          </a:p>
          <a:p>
            <a:pPr algn="ctr"/>
            <a:r>
              <a:rPr lang="fr-FR" sz="1600" dirty="0"/>
              <a:t>Technicien d’expérimentation</a:t>
            </a:r>
          </a:p>
          <a:p>
            <a:pPr algn="ctr"/>
            <a:r>
              <a:rPr lang="fr-FR" sz="1600" dirty="0"/>
              <a:t>Mont-Saint-Aignan</a:t>
            </a:r>
          </a:p>
        </p:txBody>
      </p:sp>
    </p:spTree>
    <p:extLst>
      <p:ext uri="{BB962C8B-B14F-4D97-AF65-F5344CB8AC3E}">
        <p14:creationId xmlns:p14="http://schemas.microsoft.com/office/powerpoint/2010/main" val="619073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2"/>
          </p:nvPr>
        </p:nvSpPr>
        <p:spPr>
          <a:xfrm>
            <a:off x="2974457" y="970431"/>
            <a:ext cx="6169542" cy="738588"/>
          </a:xfrm>
        </p:spPr>
        <p:txBody>
          <a:bodyPr/>
          <a:lstStyle/>
          <a:p>
            <a:pPr algn="ctr"/>
            <a:r>
              <a:rPr lang="fr-FR" sz="1600" dirty="0"/>
              <a:t>Problématiques environnementales et de santé publique</a:t>
            </a:r>
          </a:p>
        </p:txBody>
      </p:sp>
      <p:pic>
        <p:nvPicPr>
          <p:cNvPr id="4" name="Espace réservé pour une image  3"/>
          <p:cNvPicPr>
            <a:picLocks noGrp="1" noChangeAspect="1"/>
          </p:cNvPicPr>
          <p:nvPr>
            <p:ph type="pic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" b="1057"/>
          <a:stretch>
            <a:fillRect/>
          </a:stretch>
        </p:blipFill>
        <p:spPr>
          <a:xfrm>
            <a:off x="296184" y="1059582"/>
            <a:ext cx="2678273" cy="1746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94" y="2960319"/>
            <a:ext cx="2678273" cy="17822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Espace réservé du texte 2"/>
          <p:cNvSpPr txBox="1">
            <a:spLocks/>
          </p:cNvSpPr>
          <p:nvPr/>
        </p:nvSpPr>
        <p:spPr>
          <a:xfrm>
            <a:off x="2974456" y="1984032"/>
            <a:ext cx="6169543" cy="73858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/>
              <a:t>Diminution du nombre de produits de lutte chimique autorisé</a:t>
            </a:r>
          </a:p>
        </p:txBody>
      </p:sp>
      <p:sp>
        <p:nvSpPr>
          <p:cNvPr id="7" name="Espace réservé du texte 2"/>
          <p:cNvSpPr txBox="1">
            <a:spLocks/>
          </p:cNvSpPr>
          <p:nvPr/>
        </p:nvSpPr>
        <p:spPr>
          <a:xfrm>
            <a:off x="2974458" y="3091733"/>
            <a:ext cx="6169542" cy="10081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/>
              <a:t>Besoin des professionnels d’adapter leur mode de production à ces nouvelles contraintes</a:t>
            </a:r>
          </a:p>
        </p:txBody>
      </p:sp>
      <p:sp>
        <p:nvSpPr>
          <p:cNvPr id="8" name="Espace réservé du texte 2"/>
          <p:cNvSpPr txBox="1">
            <a:spLocks/>
          </p:cNvSpPr>
          <p:nvPr/>
        </p:nvSpPr>
        <p:spPr>
          <a:xfrm>
            <a:off x="4411125" y="4004000"/>
            <a:ext cx="4445350" cy="73858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2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600" dirty="0"/>
              <a:t>Alternative réaliste aux fongicides : </a:t>
            </a:r>
          </a:p>
          <a:p>
            <a:pPr algn="ctr"/>
            <a:r>
              <a:rPr lang="fr-FR" sz="2000" dirty="0"/>
              <a:t>La </a:t>
            </a:r>
            <a:r>
              <a:rPr lang="fr-FR" sz="2000" dirty="0" err="1"/>
              <a:t>biotisation</a:t>
            </a:r>
            <a:r>
              <a:rPr lang="fr-FR" sz="2000" dirty="0"/>
              <a:t> des substrats</a:t>
            </a:r>
          </a:p>
        </p:txBody>
      </p:sp>
      <p:sp>
        <p:nvSpPr>
          <p:cNvPr id="9" name="Flèche droite 8"/>
          <p:cNvSpPr/>
          <p:nvPr/>
        </p:nvSpPr>
        <p:spPr>
          <a:xfrm rot="5400000">
            <a:off x="5758793" y="1197347"/>
            <a:ext cx="301290" cy="123471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5400000">
            <a:off x="5758793" y="2224483"/>
            <a:ext cx="301290" cy="1234717"/>
          </a:xfrm>
          <a:prstGeom prst="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Virage 10"/>
          <p:cNvSpPr/>
          <p:nvPr/>
        </p:nvSpPr>
        <p:spPr>
          <a:xfrm rot="10800000" flipH="1">
            <a:off x="3563888" y="3762968"/>
            <a:ext cx="936104" cy="979620"/>
          </a:xfrm>
          <a:prstGeom prst="bentArrow">
            <a:avLst>
              <a:gd name="adj1" fmla="val 22794"/>
              <a:gd name="adj2" fmla="val 37132"/>
              <a:gd name="adj3" fmla="val 25000"/>
              <a:gd name="adj4" fmla="val 4375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14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6035" y="701736"/>
            <a:ext cx="3917169" cy="1024372"/>
          </a:xfrm>
          <a:solidFill>
            <a:schemeClr val="bg1"/>
          </a:solidFill>
          <a:ln>
            <a:noFill/>
          </a:ln>
        </p:spPr>
        <p:txBody>
          <a:bodyPr/>
          <a:lstStyle/>
          <a:p>
            <a:pPr algn="ctr"/>
            <a:r>
              <a:rPr lang="fr-FR" sz="2000" dirty="0"/>
              <a:t>BCA </a:t>
            </a:r>
            <a:r>
              <a:rPr lang="fr-FR" sz="2000" dirty="0" err="1"/>
              <a:t>Protect</a:t>
            </a:r>
            <a:br>
              <a:rPr lang="fr-FR" sz="2000" dirty="0"/>
            </a:br>
            <a:r>
              <a:rPr lang="fr-FR" sz="2000" b="0" dirty="0"/>
              <a:t>Optimisation de la biotisation des substrats horticoles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4211960" y="1110555"/>
            <a:ext cx="4745260" cy="6155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Objectif</a:t>
            </a:r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 : lever les freins techniques dans le développement d’agent de biocontrôle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6035" y="1996253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</a:rPr>
              <a:t>Développement d’outils moléculaires pour le suivi des populations microbiennes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fr-FR" sz="1400" dirty="0" err="1">
                <a:latin typeface="Verdana" panose="020B0604030504040204" pitchFamily="34" charset="0"/>
                <a:ea typeface="Verdana" panose="020B0604030504040204" pitchFamily="34" charset="0"/>
              </a:rPr>
              <a:t>UniLaSalle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064" y="3078124"/>
            <a:ext cx="748804" cy="83678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764" y="3078124"/>
            <a:ext cx="1108985" cy="83173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ZoneTexte 9"/>
          <p:cNvSpPr txBox="1"/>
          <p:nvPr/>
        </p:nvSpPr>
        <p:spPr>
          <a:xfrm>
            <a:off x="96568" y="3998856"/>
            <a:ext cx="10910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>
                <a:latin typeface="Nova Round" panose="020C0504020404060204" pitchFamily="34" charset="0"/>
              </a:rPr>
              <a:t>Trichoderma</a:t>
            </a:r>
            <a:r>
              <a:rPr lang="fr-FR" sz="1100" i="1" dirty="0">
                <a:latin typeface="Nova Round" panose="020C0504020404060204" pitchFamily="34" charset="0"/>
              </a:rPr>
              <a:t> </a:t>
            </a:r>
            <a:r>
              <a:rPr lang="fr-FR" sz="1100" i="1" dirty="0" err="1">
                <a:latin typeface="Nova Round" panose="020C0504020404060204" pitchFamily="34" charset="0"/>
              </a:rPr>
              <a:t>atroviridae</a:t>
            </a:r>
            <a:endParaRPr lang="fr-FR" sz="1100" dirty="0">
              <a:latin typeface="Nova Round" panose="020C0504020404060204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2013357" y="3998856"/>
            <a:ext cx="1478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>
                <a:latin typeface="Nova Round" panose="020C0504020404060204" pitchFamily="34" charset="0"/>
              </a:rPr>
              <a:t>Phytophthora parasitica</a:t>
            </a:r>
            <a:endParaRPr lang="fr-FR" sz="1100" dirty="0">
              <a:latin typeface="Nova Round" panose="020C0504020404060204" pitchFamily="34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4003204" y="2032736"/>
            <a:ext cx="51407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</a:rPr>
              <a:t>Expérimentation sur deux </a:t>
            </a:r>
            <a:r>
              <a:rPr lang="fr-FR" sz="1400" b="1" dirty="0" err="1">
                <a:latin typeface="Verdana" panose="020B0604030504040204" pitchFamily="34" charset="0"/>
                <a:ea typeface="Verdana" panose="020B0604030504040204" pitchFamily="34" charset="0"/>
              </a:rPr>
              <a:t>pathosystèmes</a:t>
            </a:r>
            <a:r>
              <a:rPr lang="fr-FR" sz="1400" b="1" dirty="0">
                <a:latin typeface="Verdana" panose="020B0604030504040204" pitchFamily="34" charset="0"/>
                <a:ea typeface="Verdana" panose="020B0604030504040204" pitchFamily="34" charset="0"/>
              </a:rPr>
              <a:t> :</a:t>
            </a:r>
          </a:p>
          <a:p>
            <a:pPr algn="ctr"/>
            <a:endParaRPr lang="fr-FR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Phytophthora parasitica 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sur l’Oranger du Mexique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Fusarium</a:t>
            </a:r>
            <a:r>
              <a:rPr lang="fr-FR" sz="1400" i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FR" sz="1400" i="1" dirty="0" err="1">
                <a:latin typeface="Verdana" panose="020B0604030504040204" pitchFamily="34" charset="0"/>
                <a:ea typeface="Verdana" panose="020B0604030504040204" pitchFamily="34" charset="0"/>
              </a:rPr>
              <a:t>oxysporum</a:t>
            </a:r>
            <a:r>
              <a:rPr lang="fr-FR" sz="1400" dirty="0">
                <a:latin typeface="Verdana" panose="020B0604030504040204" pitchFamily="34" charset="0"/>
                <a:ea typeface="Verdana" panose="020B0604030504040204" pitchFamily="34" charset="0"/>
              </a:rPr>
              <a:t> sur Cyclamen</a:t>
            </a: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09" b="15463"/>
          <a:stretch/>
        </p:blipFill>
        <p:spPr>
          <a:xfrm>
            <a:off x="1022207" y="4462174"/>
            <a:ext cx="1418711" cy="56190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125081" y="3418492"/>
            <a:ext cx="1668709" cy="12514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69" t="4255" r="15072"/>
          <a:stretch/>
        </p:blipFill>
        <p:spPr>
          <a:xfrm>
            <a:off x="6377121" y="3169008"/>
            <a:ext cx="1802951" cy="111351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06" b="12758"/>
          <a:stretch/>
        </p:blipFill>
        <p:spPr>
          <a:xfrm>
            <a:off x="5729469" y="4429743"/>
            <a:ext cx="1710242" cy="468377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957"/>
          <a:stretch/>
        </p:blipFill>
        <p:spPr>
          <a:xfrm>
            <a:off x="7485047" y="4429743"/>
            <a:ext cx="1528903" cy="433866"/>
          </a:xfrm>
          <a:prstGeom prst="rect">
            <a:avLst/>
          </a:prstGeom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38EA051-0140-48E3-A4A7-9F099E7B73AF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l="12440" r="11761"/>
          <a:stretch/>
        </p:blipFill>
        <p:spPr>
          <a:xfrm>
            <a:off x="1100557" y="3079056"/>
            <a:ext cx="1121744" cy="8317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ZoneTexte 18">
            <a:extLst>
              <a:ext uri="{FF2B5EF4-FFF2-40B4-BE49-F238E27FC236}">
                <a16:creationId xmlns:a16="http://schemas.microsoft.com/office/drawing/2014/main" id="{1628083D-492B-45F8-8CBE-98DC4BDAA303}"/>
              </a:ext>
            </a:extLst>
          </p:cNvPr>
          <p:cNvSpPr txBox="1"/>
          <p:nvPr/>
        </p:nvSpPr>
        <p:spPr>
          <a:xfrm>
            <a:off x="922167" y="3998856"/>
            <a:ext cx="147852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i="1" dirty="0" err="1">
                <a:latin typeface="Nova Round" panose="020C0504020404060204" pitchFamily="34" charset="0"/>
              </a:rPr>
              <a:t>Pythium</a:t>
            </a:r>
            <a:r>
              <a:rPr lang="fr-FR" sz="1100" i="1" dirty="0">
                <a:latin typeface="Nova Round" panose="020C0504020404060204" pitchFamily="34" charset="0"/>
              </a:rPr>
              <a:t> </a:t>
            </a:r>
            <a:r>
              <a:rPr lang="fr-FR" sz="1100" i="1" dirty="0" err="1">
                <a:latin typeface="Nova Round" panose="020C0504020404060204" pitchFamily="34" charset="0"/>
              </a:rPr>
              <a:t>oligandrum</a:t>
            </a:r>
            <a:endParaRPr lang="fr-FR" sz="1100" dirty="0">
              <a:latin typeface="Nova Round" panose="020C050402040406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0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072377"/>
              </p:ext>
            </p:extLst>
          </p:nvPr>
        </p:nvGraphicFramePr>
        <p:xfrm>
          <a:off x="251520" y="1995686"/>
          <a:ext cx="8617815" cy="274727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3563">
                  <a:extLst>
                    <a:ext uri="{9D8B030D-6E8A-4147-A177-3AD203B41FA5}">
                      <a16:colId xmlns:a16="http://schemas.microsoft.com/office/drawing/2014/main" val="1538106385"/>
                    </a:ext>
                  </a:extLst>
                </a:gridCol>
                <a:gridCol w="1723563">
                  <a:extLst>
                    <a:ext uri="{9D8B030D-6E8A-4147-A177-3AD203B41FA5}">
                      <a16:colId xmlns:a16="http://schemas.microsoft.com/office/drawing/2014/main" val="1679560734"/>
                    </a:ext>
                  </a:extLst>
                </a:gridCol>
                <a:gridCol w="1723563">
                  <a:extLst>
                    <a:ext uri="{9D8B030D-6E8A-4147-A177-3AD203B41FA5}">
                      <a16:colId xmlns:a16="http://schemas.microsoft.com/office/drawing/2014/main" val="218265599"/>
                    </a:ext>
                  </a:extLst>
                </a:gridCol>
                <a:gridCol w="1723563">
                  <a:extLst>
                    <a:ext uri="{9D8B030D-6E8A-4147-A177-3AD203B41FA5}">
                      <a16:colId xmlns:a16="http://schemas.microsoft.com/office/drawing/2014/main" val="4259253648"/>
                    </a:ext>
                  </a:extLst>
                </a:gridCol>
                <a:gridCol w="1723563">
                  <a:extLst>
                    <a:ext uri="{9D8B030D-6E8A-4147-A177-3AD203B41FA5}">
                      <a16:colId xmlns:a16="http://schemas.microsoft.com/office/drawing/2014/main" val="2503741678"/>
                    </a:ext>
                  </a:extLst>
                </a:gridCol>
              </a:tblGrid>
              <a:tr h="792441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Nova Round" panose="020C0504020404060204" pitchFamily="34" charset="0"/>
                        </a:rPr>
                        <a:t>Souche bénéfique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Nova Round" panose="020C0504020404060204" pitchFamily="34" charset="0"/>
                        </a:rPr>
                        <a:t>Substrat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Nova Round" panose="020C0504020404060204" pitchFamily="34" charset="0"/>
                        </a:rPr>
                        <a:t>Irrigation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Nova Round" panose="020C0504020404060204" pitchFamily="34" charset="0"/>
                        </a:rPr>
                        <a:t>Dose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latin typeface="Nova Round" panose="020C0504020404060204" pitchFamily="34" charset="0"/>
                        </a:rPr>
                        <a:t>Efficacité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2871842283"/>
                  </a:ext>
                </a:extLst>
              </a:tr>
              <a:tr h="935751"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 err="1">
                          <a:latin typeface="Nova Round" panose="020C0504020404060204" pitchFamily="34" charset="0"/>
                        </a:rPr>
                        <a:t>Trichoderma</a:t>
                      </a:r>
                      <a:r>
                        <a:rPr lang="fr-FR" sz="1400" i="1" dirty="0">
                          <a:latin typeface="Nova Round" panose="020C0504020404060204" pitchFamily="34" charset="0"/>
                        </a:rPr>
                        <a:t> </a:t>
                      </a:r>
                      <a:r>
                        <a:rPr lang="fr-FR" sz="1400" i="1" dirty="0" err="1">
                          <a:latin typeface="Nova Round" panose="020C0504020404060204" pitchFamily="34" charset="0"/>
                        </a:rPr>
                        <a:t>atroviridae</a:t>
                      </a:r>
                      <a:endParaRPr lang="fr-FR" sz="1400" i="1" dirty="0">
                        <a:latin typeface="Nova Round" panose="020C0504020404060204" pitchFamily="34" charset="0"/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Oui – Substrat</a:t>
                      </a:r>
                      <a:r>
                        <a:rPr lang="fr-FR" sz="1100" baseline="0" dirty="0">
                          <a:latin typeface="Nova Round" panose="020C0504020404060204" pitchFamily="34" charset="0"/>
                        </a:rPr>
                        <a:t> avec forte capacité de rétention plus favorable</a:t>
                      </a:r>
                      <a:endParaRPr lang="fr-FR" sz="1100" dirty="0">
                        <a:latin typeface="Nova Round" panose="020C0504020404060204" pitchFamily="34" charset="0"/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Pas d’impact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Oui – Dose de départ</a:t>
                      </a:r>
                      <a:r>
                        <a:rPr lang="fr-FR" sz="1100" baseline="0" dirty="0">
                          <a:latin typeface="Nova Round" panose="020C0504020404060204" pitchFamily="34" charset="0"/>
                        </a:rPr>
                        <a:t> proportionnelle à la capacité de colonisation</a:t>
                      </a:r>
                      <a:endParaRPr lang="fr-FR" sz="1100" dirty="0">
                        <a:latin typeface="Nova Round" panose="020C0504020404060204" pitchFamily="34" charset="0"/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Oui – Contre </a:t>
                      </a:r>
                      <a:r>
                        <a:rPr lang="fr-FR" sz="1100" i="1" dirty="0" err="1">
                          <a:latin typeface="Nova Round" panose="020C0504020404060204" pitchFamily="34" charset="0"/>
                        </a:rPr>
                        <a:t>Fusarium</a:t>
                      </a:r>
                      <a:endParaRPr lang="fr-FR" sz="1100" i="1" dirty="0">
                        <a:latin typeface="Nova Round" panose="020C0504020404060204" pitchFamily="34" charset="0"/>
                      </a:endParaRPr>
                    </a:p>
                    <a:p>
                      <a:pPr algn="ctr"/>
                      <a:endParaRPr lang="fr-FR" sz="1100" dirty="0">
                        <a:latin typeface="Nova Round" panose="020C0504020404060204" pitchFamily="34" charset="0"/>
                      </a:endParaRPr>
                    </a:p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Variable – Contre</a:t>
                      </a:r>
                      <a:r>
                        <a:rPr lang="fr-FR" sz="1100" baseline="0" dirty="0">
                          <a:latin typeface="Nova Round" panose="020C0504020404060204" pitchFamily="34" charset="0"/>
                        </a:rPr>
                        <a:t> </a:t>
                      </a:r>
                      <a:r>
                        <a:rPr lang="fr-FR" sz="1100" i="1" baseline="0" dirty="0">
                          <a:latin typeface="Nova Round" panose="020C0504020404060204" pitchFamily="34" charset="0"/>
                        </a:rPr>
                        <a:t>Phytophthora</a:t>
                      </a:r>
                      <a:endParaRPr lang="fr-FR" sz="1100" i="1" dirty="0">
                        <a:latin typeface="Nova Round" panose="020C0504020404060204" pitchFamily="34" charset="0"/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536839658"/>
                  </a:ext>
                </a:extLst>
              </a:tr>
              <a:tr h="1019080">
                <a:tc>
                  <a:txBody>
                    <a:bodyPr/>
                    <a:lstStyle/>
                    <a:p>
                      <a:pPr algn="ctr"/>
                      <a:r>
                        <a:rPr lang="fr-FR" sz="1400" i="1" dirty="0" err="1">
                          <a:latin typeface="Nova Round" panose="020C0504020404060204" pitchFamily="34" charset="0"/>
                        </a:rPr>
                        <a:t>Pythium</a:t>
                      </a:r>
                      <a:r>
                        <a:rPr lang="fr-FR" sz="1400" i="1" dirty="0">
                          <a:latin typeface="Nova Round" panose="020C0504020404060204" pitchFamily="34" charset="0"/>
                        </a:rPr>
                        <a:t> </a:t>
                      </a:r>
                      <a:r>
                        <a:rPr lang="fr-FR" sz="1400" i="1" dirty="0" err="1">
                          <a:latin typeface="Nova Round" panose="020C0504020404060204" pitchFamily="34" charset="0"/>
                        </a:rPr>
                        <a:t>oligandrum</a:t>
                      </a:r>
                      <a:endParaRPr lang="fr-FR" sz="1400" i="1" dirty="0">
                        <a:latin typeface="Nova Round" panose="020C0504020404060204" pitchFamily="34" charset="0"/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Pas d’impact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Oui – Meilleure</a:t>
                      </a:r>
                      <a:r>
                        <a:rPr lang="fr-FR" sz="1100" baseline="0" dirty="0">
                          <a:latin typeface="Nova Round" panose="020C0504020404060204" pitchFamily="34" charset="0"/>
                        </a:rPr>
                        <a:t> installation du microorganisme avec arrosage goutte-à-goutte</a:t>
                      </a:r>
                      <a:endParaRPr lang="fr-FR" sz="1100" dirty="0">
                        <a:latin typeface="Nova Round" panose="020C0504020404060204" pitchFamily="34" charset="0"/>
                      </a:endParaRP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Pas d’impact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latin typeface="Nova Round" panose="020C0504020404060204" pitchFamily="34" charset="0"/>
                        </a:rPr>
                        <a:t>Variable – Contre le </a:t>
                      </a:r>
                      <a:r>
                        <a:rPr lang="fr-FR" sz="1100" i="1" dirty="0" err="1">
                          <a:latin typeface="Nova Round" panose="020C0504020404060204" pitchFamily="34" charset="0"/>
                        </a:rPr>
                        <a:t>Fusarium</a:t>
                      </a:r>
                      <a:r>
                        <a:rPr lang="fr-FR" sz="1100" dirty="0">
                          <a:latin typeface="Nova Round" panose="020C0504020404060204" pitchFamily="34" charset="0"/>
                        </a:rPr>
                        <a:t> et le </a:t>
                      </a:r>
                      <a:r>
                        <a:rPr lang="fr-FR" sz="1100" i="1" dirty="0">
                          <a:latin typeface="Nova Round" panose="020C0504020404060204" pitchFamily="34" charset="0"/>
                        </a:rPr>
                        <a:t>Phytophthora</a:t>
                      </a:r>
                    </a:p>
                  </a:txBody>
                  <a:tcPr anchor="ctr">
                    <a:cell3D prstMaterial="dkEdge">
                      <a:bevel prst="artDeco"/>
                      <a:lightRig rig="flood" dir="t"/>
                    </a:cell3D>
                  </a:tcPr>
                </a:tc>
                <a:extLst>
                  <a:ext uri="{0D108BD9-81ED-4DB2-BD59-A6C34878D82A}">
                    <a16:rowId xmlns:a16="http://schemas.microsoft.com/office/drawing/2014/main" val="3175413027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251520" y="1204694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Quelles souches ?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37908" y="1188815"/>
            <a:ext cx="2845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Quelles conditions de développement 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7166617" y="1204692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Verdana" panose="020B0604030504040204" pitchFamily="34" charset="0"/>
                <a:ea typeface="Verdana" panose="020B0604030504040204" pitchFamily="34" charset="0"/>
              </a:rPr>
              <a:t>Quelle efficacité ?</a:t>
            </a:r>
          </a:p>
        </p:txBody>
      </p:sp>
    </p:spTree>
    <p:extLst>
      <p:ext uri="{BB962C8B-B14F-4D97-AF65-F5344CB8AC3E}">
        <p14:creationId xmlns:p14="http://schemas.microsoft.com/office/powerpoint/2010/main" val="4160216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8758" y="1060463"/>
            <a:ext cx="69475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Verdana" panose="020B0604030504040204" pitchFamily="34" charset="0"/>
                <a:ea typeface="Verdana" panose="020B0604030504040204" pitchFamily="34" charset="0"/>
              </a:rPr>
              <a:t>Perspectives d’avenir pour cette solution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288759" y="1467168"/>
            <a:ext cx="93835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Identification des souches d’intérêts pour la protection des plantes</a:t>
            </a:r>
          </a:p>
          <a:p>
            <a:endParaRPr lang="fr-FR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</a:rPr>
              <a:t>Optimisation spécifique des paramètres de culture pour chaque souche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Structure du substrat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Procédé d’irrigation</a:t>
            </a:r>
          </a:p>
          <a:p>
            <a:pPr marL="457200" indent="-457200">
              <a:buFont typeface="Wingdings" panose="05000000000000000000" pitchFamily="2" charset="2"/>
              <a:buChar char="è"/>
            </a:pPr>
            <a:r>
              <a:rPr lang="fr-FR" dirty="0">
                <a:latin typeface="Verdana" panose="020B0604030504040204" pitchFamily="34" charset="0"/>
                <a:ea typeface="Verdana" panose="020B0604030504040204" pitchFamily="34" charset="0"/>
                <a:sym typeface="Wingdings" panose="05000000000000000000" pitchFamily="2" charset="2"/>
              </a:rPr>
              <a:t>Dose optimale du traitement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83568" y="3525220"/>
            <a:ext cx="2316504" cy="1287461"/>
          </a:xfrm>
          <a:prstGeom prst="round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Production avec traitements chimiques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5957061" y="3518696"/>
            <a:ext cx="2316504" cy="1287461"/>
          </a:xfrm>
          <a:prstGeom prst="round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Production avec traitements biologiques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3000072" y="3702024"/>
            <a:ext cx="3156104" cy="956453"/>
          </a:xfrm>
          <a:prstGeom prst="rightArrow">
            <a:avLst/>
          </a:prstGeom>
          <a:gradFill flip="none" rotWithShape="1">
            <a:gsLst>
              <a:gs pos="0">
                <a:schemeClr val="bg1">
                  <a:lumMod val="50000"/>
                </a:schemeClr>
              </a:gs>
              <a:gs pos="100000">
                <a:srgbClr val="92D05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2783293" y="3317973"/>
            <a:ext cx="29543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dirty="0">
                <a:latin typeface="Verdana" panose="020B0604030504040204" pitchFamily="34" charset="0"/>
                <a:ea typeface="Verdana" panose="020B0604030504040204" pitchFamily="34" charset="0"/>
              </a:rPr>
              <a:t>Solutions clé en main pour l’utilisation de BCA</a:t>
            </a:r>
          </a:p>
        </p:txBody>
      </p:sp>
    </p:spTree>
    <p:extLst>
      <p:ext uri="{BB962C8B-B14F-4D97-AF65-F5344CB8AC3E}">
        <p14:creationId xmlns:p14="http://schemas.microsoft.com/office/powerpoint/2010/main" val="2875653840"/>
      </p:ext>
    </p:extLst>
  </p:cSld>
  <p:clrMapOvr>
    <a:masterClrMapping/>
  </p:clrMapOvr>
</p:sld>
</file>

<file path=ppt/theme/theme1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5310</TotalTime>
  <Words>249</Words>
  <Application>Microsoft Office PowerPoint</Application>
  <PresentationFormat>Affichage à l'écran (16:9)</PresentationFormat>
  <Paragraphs>54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1" baseType="lpstr">
      <vt:lpstr>Arial</vt:lpstr>
      <vt:lpstr>Calibri</vt:lpstr>
      <vt:lpstr>Nova Round</vt:lpstr>
      <vt:lpstr>Verdana</vt:lpstr>
      <vt:lpstr>Wingdings</vt:lpstr>
      <vt:lpstr>Conception personnalisée</vt:lpstr>
      <vt:lpstr>Institut  Technique de l’Horticulture</vt:lpstr>
      <vt:lpstr>Présentation PowerPoint</vt:lpstr>
      <vt:lpstr>BCA Protect Optimisation de la biotisation des substrats horticoles</vt:lpstr>
      <vt:lpstr>Présentation PowerPoint</vt:lpstr>
      <vt:lpstr>Présentation PowerPoint</vt:lpstr>
    </vt:vector>
  </TitlesOfParts>
  <Company>CA27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Gwennaëlle MAKHLOUFI;Gaelle FAGNEN</dc:creator>
  <cp:lastModifiedBy>Marc-Antoine Cannesa</cp:lastModifiedBy>
  <cp:revision>403</cp:revision>
  <dcterms:created xsi:type="dcterms:W3CDTF">2019-10-07T06:56:14Z</dcterms:created>
  <dcterms:modified xsi:type="dcterms:W3CDTF">2020-10-26T16:03:50Z</dcterms:modified>
</cp:coreProperties>
</file>